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342" r:id="rId2"/>
    <p:sldId id="338" r:id="rId3"/>
    <p:sldId id="343" r:id="rId4"/>
    <p:sldId id="344" r:id="rId5"/>
    <p:sldId id="345" r:id="rId6"/>
    <p:sldId id="346" r:id="rId7"/>
    <p:sldId id="347" r:id="rId8"/>
  </p:sldIdLst>
  <p:sldSz cx="9144000" cy="5143500" type="screen16x9"/>
  <p:notesSz cx="6858000" cy="9144000"/>
  <p:embeddedFontLst>
    <p:embeddedFont>
      <p:font typeface="Lato" panose="020F0502020204030203" pitchFamily="34" charset="77"/>
      <p:regular r:id="rId10"/>
      <p:bold r:id="rId11"/>
      <p:italic r:id="rId12"/>
      <p:boldItalic r:id="rId13"/>
    </p:embeddedFont>
    <p:embeddedFont>
      <p:font typeface="Raleway" pitchFamily="2" charset="77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학용" initials="김" lastIdx="1" clrIdx="0">
    <p:extLst>
      <p:ext uri="{19B8F6BF-5375-455C-9EA6-DF929625EA0E}">
        <p15:presenceInfo xmlns:p15="http://schemas.microsoft.com/office/powerpoint/2012/main" userId="김학용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521" autoAdjust="0"/>
    <p:restoredTop sz="94014" autoAdjust="0"/>
  </p:normalViewPr>
  <p:slideViewPr>
    <p:cSldViewPr snapToGrid="0">
      <p:cViewPr>
        <p:scale>
          <a:sx n="160" d="100"/>
          <a:sy n="160" d="100"/>
        </p:scale>
        <p:origin x="-34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4478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2826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054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7025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576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372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6259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1413346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2000" b="1" dirty="0">
                <a:solidFill>
                  <a:schemeClr val="accent5"/>
                </a:solidFill>
              </a:rPr>
              <a:t>2. Paired Permutation Test</a:t>
            </a:r>
            <a:endParaRPr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115860-F8EC-451F-B6A3-DFF24EF101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841"/>
          <a:stretch/>
        </p:blipFill>
        <p:spPr>
          <a:xfrm>
            <a:off x="2101973" y="2630656"/>
            <a:ext cx="3206874" cy="8026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5E141E-AD53-46B1-8602-B015D0232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497" y="2672307"/>
            <a:ext cx="3588711" cy="684982"/>
          </a:xfrm>
          <a:prstGeom prst="rect">
            <a:avLst/>
          </a:prstGeom>
        </p:spPr>
      </p:pic>
      <p:sp>
        <p:nvSpPr>
          <p:cNvPr id="6" name="Google Shape;126;p19">
            <a:extLst>
              <a:ext uri="{FF2B5EF4-FFF2-40B4-BE49-F238E27FC236}">
                <a16:creationId xmlns:a16="http://schemas.microsoft.com/office/drawing/2014/main" id="{C95BE553-6470-4AC6-8444-47B8589B948B}"/>
              </a:ext>
            </a:extLst>
          </p:cNvPr>
          <p:cNvSpPr txBox="1">
            <a:spLocks/>
          </p:cNvSpPr>
          <p:nvPr/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F13F1A-9DBB-5C45-95CB-09D61CBDA8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682" y="2078875"/>
            <a:ext cx="7812668" cy="831893"/>
          </a:xfrm>
        </p:spPr>
        <p:txBody>
          <a:bodyPr/>
          <a:lstStyle/>
          <a:p>
            <a:r>
              <a:rPr lang="en-KR" sz="1600" dirty="0"/>
              <a:t>Logistic, Gompertz</a:t>
            </a:r>
            <a:r>
              <a:rPr lang="ko-KR" altLang="en-US" sz="1600" dirty="0"/>
              <a:t> 모델에 대해 </a:t>
            </a:r>
            <a:r>
              <a:rPr lang="en-US" altLang="ko-KR" sz="1600" dirty="0"/>
              <a:t>segment</a:t>
            </a:r>
            <a:r>
              <a:rPr lang="ko-KR" altLang="en-US" sz="1600" dirty="0"/>
              <a:t> 별로 </a:t>
            </a:r>
            <a:r>
              <a:rPr lang="en-US" altLang="ko-KR" sz="1600" dirty="0"/>
              <a:t>Paired Permutation t-test </a:t>
            </a:r>
            <a:r>
              <a:rPr lang="ko-KR" altLang="en-US" sz="1600" dirty="0"/>
              <a:t>시행</a:t>
            </a:r>
            <a:endParaRPr lang="en-US" altLang="ko-KR" sz="1600" dirty="0"/>
          </a:p>
          <a:p>
            <a:endParaRPr lang="en-US" sz="1600" dirty="0"/>
          </a:p>
          <a:p>
            <a:pPr marL="146050" indent="0">
              <a:buNone/>
            </a:pPr>
            <a:r>
              <a:rPr lang="en-US" altLang="ko-KR" sz="1600" dirty="0"/>
              <a:t>- Logistic  : </a:t>
            </a:r>
          </a:p>
          <a:p>
            <a:pPr marL="146050" indent="0">
              <a:buNone/>
            </a:pPr>
            <a:endParaRPr lang="en-US" sz="1600" dirty="0"/>
          </a:p>
          <a:p>
            <a:pPr marL="146050" indent="0">
              <a:buNone/>
            </a:pPr>
            <a:endParaRPr lang="en-US" sz="2400" dirty="0"/>
          </a:p>
          <a:p>
            <a:pPr marL="146050" indent="0">
              <a:buNone/>
            </a:pPr>
            <a:r>
              <a:rPr lang="en-US" sz="1600" dirty="0"/>
              <a:t>- </a:t>
            </a:r>
            <a:r>
              <a:rPr lang="en-US" sz="1600" dirty="0" err="1"/>
              <a:t>Gompertz</a:t>
            </a:r>
            <a:r>
              <a:rPr lang="en-US" sz="1600" dirty="0"/>
              <a:t> : </a:t>
            </a:r>
          </a:p>
          <a:p>
            <a:pPr marL="146050" indent="0">
              <a:buNone/>
            </a:pPr>
            <a:endParaRPr lang="en-KR" sz="1600" dirty="0"/>
          </a:p>
        </p:txBody>
      </p:sp>
      <p:pic>
        <p:nvPicPr>
          <p:cNvPr id="9" name="_x311093392" descr="DRW00001f24069f">
            <a:extLst>
              <a:ext uri="{FF2B5EF4-FFF2-40B4-BE49-F238E27FC236}">
                <a16:creationId xmlns:a16="http://schemas.microsoft.com/office/drawing/2014/main" id="{2DD24123-F757-FC4D-A573-3839C1C10C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29"/>
          <a:stretch/>
        </p:blipFill>
        <p:spPr bwMode="auto">
          <a:xfrm>
            <a:off x="2101973" y="3638977"/>
            <a:ext cx="3508714" cy="70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7">
            <a:extLst>
              <a:ext uri="{FF2B5EF4-FFF2-40B4-BE49-F238E27FC236}">
                <a16:creationId xmlns:a16="http://schemas.microsoft.com/office/drawing/2014/main" id="{00ED51AF-C404-1245-87D6-FED2ED4F9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932" y="3695708"/>
            <a:ext cx="3443276" cy="65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90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2131304" y="724852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accent5"/>
                </a:solidFill>
              </a:rPr>
              <a:t>2-1.</a:t>
            </a:r>
            <a:r>
              <a:rPr lang="ko-KR" altLang="en-US" sz="2000" b="1" dirty="0">
                <a:solidFill>
                  <a:schemeClr val="accent5"/>
                </a:solidFill>
              </a:rPr>
              <a:t> </a:t>
            </a:r>
            <a:r>
              <a:rPr lang="en-US" altLang="ko-KR" sz="2000" b="1" dirty="0">
                <a:solidFill>
                  <a:schemeClr val="accent5"/>
                </a:solidFill>
              </a:rPr>
              <a:t>Logistic Coefficient “a”</a:t>
            </a:r>
            <a:endParaRPr lang="en-US" altLang="ko-KR" sz="18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62B9C95-D831-45E7-9C1D-818E92949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742" y="1228761"/>
            <a:ext cx="7688700" cy="535200"/>
          </a:xfrm>
        </p:spPr>
        <p:txBody>
          <a:bodyPr/>
          <a:lstStyle/>
          <a:p>
            <a:pPr marL="14605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b="1" dirty="0"/>
              <a:t>Logistic</a:t>
            </a:r>
            <a:r>
              <a:rPr lang="en-US" altLang="ko-KR" dirty="0"/>
              <a:t> Model</a:t>
            </a:r>
            <a:r>
              <a:rPr lang="ko-KR" altLang="en-US" dirty="0"/>
              <a:t>의 </a:t>
            </a:r>
            <a:r>
              <a:rPr lang="en-US" altLang="ko-KR" b="1" dirty="0"/>
              <a:t>a</a:t>
            </a:r>
            <a:r>
              <a:rPr lang="en-US" altLang="ko-KR" dirty="0"/>
              <a:t> coefficient (empirical p-value : 0.601 )</a:t>
            </a:r>
            <a:endParaRPr lang="ko-KR" altLang="en-US" dirty="0"/>
          </a:p>
        </p:txBody>
      </p:sp>
      <p:sp>
        <p:nvSpPr>
          <p:cNvPr id="2" name="Google Shape;126;p19">
            <a:extLst>
              <a:ext uri="{FF2B5EF4-FFF2-40B4-BE49-F238E27FC236}">
                <a16:creationId xmlns:a16="http://schemas.microsoft.com/office/drawing/2014/main" id="{BAE17D3F-35A5-46CF-BB92-9A47DF6013A2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25CCE0-7F94-764F-939C-CCBED710D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742" y="1586692"/>
            <a:ext cx="2880481" cy="35084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9B48B9-DA4A-0143-9EB8-A23F2FD7A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001" y="1549148"/>
            <a:ext cx="2910741" cy="35460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28FA6ED-6F38-2F45-9CE1-B0FBF1CBC0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62" y="1549148"/>
            <a:ext cx="2768812" cy="354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22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2131304" y="724852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accent5"/>
                </a:solidFill>
              </a:rPr>
              <a:t>2-1.</a:t>
            </a:r>
            <a:r>
              <a:rPr lang="ko-KR" altLang="en-US" sz="2000" b="1" dirty="0">
                <a:solidFill>
                  <a:schemeClr val="accent5"/>
                </a:solidFill>
              </a:rPr>
              <a:t> </a:t>
            </a:r>
            <a:r>
              <a:rPr lang="en-US" altLang="ko-KR" sz="2000" b="1" dirty="0">
                <a:solidFill>
                  <a:schemeClr val="accent5"/>
                </a:solidFill>
              </a:rPr>
              <a:t>Logistic Coefficient “b”</a:t>
            </a:r>
            <a:endParaRPr lang="en-US" altLang="ko-KR" sz="18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62B9C95-D831-45E7-9C1D-818E92949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742" y="1228761"/>
            <a:ext cx="7688700" cy="535200"/>
          </a:xfrm>
        </p:spPr>
        <p:txBody>
          <a:bodyPr/>
          <a:lstStyle/>
          <a:p>
            <a:pPr marL="14605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b="1" dirty="0"/>
              <a:t>Logistic</a:t>
            </a:r>
            <a:r>
              <a:rPr lang="en-US" altLang="ko-KR" dirty="0"/>
              <a:t> Model</a:t>
            </a:r>
            <a:r>
              <a:rPr lang="ko-KR" altLang="en-US" dirty="0"/>
              <a:t>의 </a:t>
            </a:r>
            <a:r>
              <a:rPr lang="en-US" altLang="ko-KR" b="1" dirty="0"/>
              <a:t>b</a:t>
            </a:r>
            <a:r>
              <a:rPr lang="en-US" altLang="ko-KR" dirty="0"/>
              <a:t> coefficient (empirical p-value : 0 )</a:t>
            </a:r>
            <a:endParaRPr lang="ko-KR" altLang="en-US" dirty="0"/>
          </a:p>
        </p:txBody>
      </p:sp>
      <p:sp>
        <p:nvSpPr>
          <p:cNvPr id="2" name="Google Shape;126;p19">
            <a:extLst>
              <a:ext uri="{FF2B5EF4-FFF2-40B4-BE49-F238E27FC236}">
                <a16:creationId xmlns:a16="http://schemas.microsoft.com/office/drawing/2014/main" id="{BAE17D3F-35A5-46CF-BB92-9A47DF6013A2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665E8D-72F1-0F4B-855E-A65A950B5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42" y="1567920"/>
            <a:ext cx="2796981" cy="35460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1D23EB-263E-DD4E-A912-99E383A3A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1006" y="1635022"/>
            <a:ext cx="2885168" cy="35084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41C65A-76EE-9847-8744-93551FF47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3910" y="1635022"/>
            <a:ext cx="2885168" cy="350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392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2131304" y="724852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accent5"/>
                </a:solidFill>
              </a:rPr>
              <a:t>2-1.</a:t>
            </a:r>
            <a:r>
              <a:rPr lang="ko-KR" altLang="en-US" sz="2000" b="1" dirty="0">
                <a:solidFill>
                  <a:schemeClr val="accent5"/>
                </a:solidFill>
              </a:rPr>
              <a:t> </a:t>
            </a:r>
            <a:r>
              <a:rPr lang="en-US" altLang="ko-KR" sz="2000" b="1" dirty="0">
                <a:solidFill>
                  <a:schemeClr val="accent5"/>
                </a:solidFill>
              </a:rPr>
              <a:t>Logistic Coefficient “c”</a:t>
            </a:r>
            <a:endParaRPr lang="en-US" altLang="ko-KR" sz="18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62B9C95-D831-45E7-9C1D-818E92949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742" y="1228761"/>
            <a:ext cx="7688700" cy="535200"/>
          </a:xfrm>
        </p:spPr>
        <p:txBody>
          <a:bodyPr/>
          <a:lstStyle/>
          <a:p>
            <a:pPr marL="14605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b="1" dirty="0"/>
              <a:t>Logistic</a:t>
            </a:r>
            <a:r>
              <a:rPr lang="en-US" altLang="ko-KR" dirty="0"/>
              <a:t> Model</a:t>
            </a:r>
            <a:r>
              <a:rPr lang="ko-KR" altLang="en-US" dirty="0"/>
              <a:t>의 </a:t>
            </a:r>
            <a:r>
              <a:rPr lang="en-US" altLang="ko-KR" b="1" dirty="0"/>
              <a:t>c</a:t>
            </a:r>
            <a:r>
              <a:rPr lang="en-US" altLang="ko-KR" dirty="0"/>
              <a:t> coefficient (empirical p-value : 0 .392 )</a:t>
            </a:r>
            <a:endParaRPr lang="ko-KR" altLang="en-US" dirty="0"/>
          </a:p>
        </p:txBody>
      </p:sp>
      <p:sp>
        <p:nvSpPr>
          <p:cNvPr id="2" name="Google Shape;126;p19">
            <a:extLst>
              <a:ext uri="{FF2B5EF4-FFF2-40B4-BE49-F238E27FC236}">
                <a16:creationId xmlns:a16="http://schemas.microsoft.com/office/drawing/2014/main" id="{BAE17D3F-35A5-46CF-BB92-9A47DF6013A2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76D883-AABF-EE4E-AE05-8670454D2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251" y="1603728"/>
            <a:ext cx="2885168" cy="35516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AEC1B4-6F7B-9748-9877-4BBA26D13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668" y="1571895"/>
            <a:ext cx="3013545" cy="35420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E3EF27-1300-CD40-82CF-9CEC95951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336" y="1571894"/>
            <a:ext cx="2765709" cy="354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80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2131304" y="724852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accent5"/>
                </a:solidFill>
              </a:rPr>
              <a:t>2-2.</a:t>
            </a:r>
            <a:r>
              <a:rPr lang="ko-KR" altLang="en-US" sz="2000" b="1" dirty="0">
                <a:solidFill>
                  <a:schemeClr val="accent5"/>
                </a:solidFill>
              </a:rPr>
              <a:t> </a:t>
            </a:r>
            <a:r>
              <a:rPr lang="en-US" altLang="ko-KR" sz="2000" b="1" dirty="0" err="1">
                <a:solidFill>
                  <a:schemeClr val="accent5"/>
                </a:solidFill>
              </a:rPr>
              <a:t>Gompertz</a:t>
            </a:r>
            <a:r>
              <a:rPr lang="en-US" altLang="ko-KR" sz="2000" b="1" dirty="0">
                <a:solidFill>
                  <a:schemeClr val="accent5"/>
                </a:solidFill>
              </a:rPr>
              <a:t> Coefficient “a”</a:t>
            </a:r>
            <a:endParaRPr lang="en-US" altLang="ko-KR" sz="18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62B9C95-D831-45E7-9C1D-818E92949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742" y="1228761"/>
            <a:ext cx="7688700" cy="535200"/>
          </a:xfrm>
        </p:spPr>
        <p:txBody>
          <a:bodyPr/>
          <a:lstStyle/>
          <a:p>
            <a:pPr marL="14605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b="1" dirty="0" err="1"/>
              <a:t>Gompertz</a:t>
            </a:r>
            <a:r>
              <a:rPr lang="en-US" altLang="ko-KR" dirty="0"/>
              <a:t> Model</a:t>
            </a:r>
            <a:r>
              <a:rPr lang="ko-KR" altLang="en-US" dirty="0"/>
              <a:t>의 </a:t>
            </a:r>
            <a:r>
              <a:rPr lang="en-US" altLang="ko-KR" b="1" dirty="0"/>
              <a:t>a</a:t>
            </a:r>
            <a:r>
              <a:rPr lang="en-US" altLang="ko-KR" dirty="0"/>
              <a:t> coefficient (empirical p-value : 0 .06 )</a:t>
            </a:r>
            <a:endParaRPr lang="ko-KR" altLang="en-US" dirty="0"/>
          </a:p>
        </p:txBody>
      </p:sp>
      <p:sp>
        <p:nvSpPr>
          <p:cNvPr id="2" name="Google Shape;126;p19">
            <a:extLst>
              <a:ext uri="{FF2B5EF4-FFF2-40B4-BE49-F238E27FC236}">
                <a16:creationId xmlns:a16="http://schemas.microsoft.com/office/drawing/2014/main" id="{BAE17D3F-35A5-46CF-BB92-9A47DF6013A2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E33582-B707-8F4A-8230-A10D1D137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017" y="1504312"/>
            <a:ext cx="2765709" cy="35422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F18BFF-A6B6-6B45-8E3B-292729A97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007" y="1516054"/>
            <a:ext cx="3116911" cy="35305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0712CD-E27C-4943-83E1-5AC15574D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959" y="1527796"/>
            <a:ext cx="2756733" cy="353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65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2131304" y="724852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accent5"/>
                </a:solidFill>
              </a:rPr>
              <a:t>2-2. </a:t>
            </a:r>
            <a:r>
              <a:rPr lang="en-US" altLang="ko-KR" sz="2000" dirty="0" err="1">
                <a:solidFill>
                  <a:schemeClr val="accent5"/>
                </a:solidFill>
              </a:rPr>
              <a:t>Gompertz</a:t>
            </a:r>
            <a:r>
              <a:rPr lang="en-US" altLang="ko-KR" sz="2000" dirty="0">
                <a:solidFill>
                  <a:schemeClr val="accent5"/>
                </a:solidFill>
              </a:rPr>
              <a:t> </a:t>
            </a:r>
            <a:r>
              <a:rPr lang="en-US" altLang="ko-KR" sz="2000" b="1" dirty="0">
                <a:solidFill>
                  <a:schemeClr val="accent5"/>
                </a:solidFill>
              </a:rPr>
              <a:t>Coefficient “b”</a:t>
            </a:r>
            <a:endParaRPr lang="en-US" altLang="ko-KR" sz="18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62B9C95-D831-45E7-9C1D-818E92949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742" y="1228761"/>
            <a:ext cx="7688700" cy="535200"/>
          </a:xfrm>
        </p:spPr>
        <p:txBody>
          <a:bodyPr/>
          <a:lstStyle/>
          <a:p>
            <a:pPr marL="14605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b="1" dirty="0" err="1"/>
              <a:t>Gompertz</a:t>
            </a:r>
            <a:r>
              <a:rPr lang="en-US" altLang="ko-KR" dirty="0"/>
              <a:t> Model</a:t>
            </a:r>
            <a:r>
              <a:rPr lang="ko-KR" altLang="en-US" dirty="0"/>
              <a:t>의 </a:t>
            </a:r>
            <a:r>
              <a:rPr lang="en-US" altLang="ko-KR" b="1" dirty="0"/>
              <a:t>b</a:t>
            </a:r>
            <a:r>
              <a:rPr lang="en-US" altLang="ko-KR" dirty="0"/>
              <a:t> coefficient (empirical p-value : 0 )</a:t>
            </a:r>
            <a:endParaRPr lang="ko-KR" altLang="en-US" dirty="0"/>
          </a:p>
        </p:txBody>
      </p:sp>
      <p:sp>
        <p:nvSpPr>
          <p:cNvPr id="2" name="Google Shape;126;p19">
            <a:extLst>
              <a:ext uri="{FF2B5EF4-FFF2-40B4-BE49-F238E27FC236}">
                <a16:creationId xmlns:a16="http://schemas.microsoft.com/office/drawing/2014/main" id="{BAE17D3F-35A5-46CF-BB92-9A47DF6013A2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19135E-FC9C-8640-9EFA-80B1A9265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279" y="1571893"/>
            <a:ext cx="2918770" cy="35420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E8527A-CE4A-754B-9FB3-B886C93A3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1251" y="1542335"/>
            <a:ext cx="3156027" cy="35716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078C40-FDE5-B342-877C-57295F6BB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02" y="1557113"/>
            <a:ext cx="2788789" cy="357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420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2131304" y="724852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accent5"/>
                </a:solidFill>
              </a:rPr>
              <a:t>2-2.</a:t>
            </a:r>
            <a:r>
              <a:rPr lang="ko-KR" altLang="en-US" sz="2000" b="1" dirty="0">
                <a:solidFill>
                  <a:schemeClr val="accent5"/>
                </a:solidFill>
              </a:rPr>
              <a:t> </a:t>
            </a:r>
            <a:r>
              <a:rPr lang="en-US" altLang="ko-KR" sz="2000" b="1" dirty="0" err="1">
                <a:solidFill>
                  <a:schemeClr val="accent5"/>
                </a:solidFill>
              </a:rPr>
              <a:t>Gompertz</a:t>
            </a:r>
            <a:r>
              <a:rPr lang="en-US" altLang="ko-KR" sz="2000" b="1" dirty="0">
                <a:solidFill>
                  <a:schemeClr val="accent5"/>
                </a:solidFill>
              </a:rPr>
              <a:t> Coefficient “c”</a:t>
            </a:r>
            <a:endParaRPr lang="en-US" altLang="ko-KR" sz="18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62B9C95-D831-45E7-9C1D-818E92949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742" y="1228761"/>
            <a:ext cx="7688700" cy="535200"/>
          </a:xfrm>
        </p:spPr>
        <p:txBody>
          <a:bodyPr/>
          <a:lstStyle/>
          <a:p>
            <a:pPr marL="14605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b="1" dirty="0" err="1"/>
              <a:t>Gompertz</a:t>
            </a:r>
            <a:r>
              <a:rPr lang="en-US" altLang="ko-KR" b="1" dirty="0"/>
              <a:t> </a:t>
            </a:r>
            <a:r>
              <a:rPr lang="en-US" altLang="ko-KR" dirty="0"/>
              <a:t>Model</a:t>
            </a:r>
            <a:r>
              <a:rPr lang="ko-KR" altLang="en-US" dirty="0"/>
              <a:t>의 </a:t>
            </a:r>
            <a:r>
              <a:rPr lang="en-US" altLang="ko-KR" b="1" dirty="0"/>
              <a:t>c</a:t>
            </a:r>
            <a:r>
              <a:rPr lang="en-US" altLang="ko-KR" dirty="0"/>
              <a:t> coefficient (empirical p-value : 0 .017)</a:t>
            </a:r>
            <a:endParaRPr lang="ko-KR" altLang="en-US" dirty="0"/>
          </a:p>
        </p:txBody>
      </p:sp>
      <p:sp>
        <p:nvSpPr>
          <p:cNvPr id="2" name="Google Shape;126;p19">
            <a:extLst>
              <a:ext uri="{FF2B5EF4-FFF2-40B4-BE49-F238E27FC236}">
                <a16:creationId xmlns:a16="http://schemas.microsoft.com/office/drawing/2014/main" id="{BAE17D3F-35A5-46CF-BB92-9A47DF6013A2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34F7D6-379C-E64D-976E-30701497A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775" y="1590494"/>
            <a:ext cx="2902226" cy="33765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8A0F6E-F6F7-6C4D-BCC8-6EF8817DA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620" y="1557851"/>
            <a:ext cx="3074366" cy="3556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A4EE3E-8905-A74A-AB4B-934D2DE2A6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44" y="1603731"/>
            <a:ext cx="2776675" cy="355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023814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1150</TotalTime>
  <Words>156</Words>
  <Application>Microsoft Macintosh PowerPoint</Application>
  <PresentationFormat>On-screen Show (16:9)</PresentationFormat>
  <Paragraphs>26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Raleway</vt:lpstr>
      <vt:lpstr>Lato</vt:lpstr>
      <vt:lpstr>Arial</vt:lpstr>
      <vt:lpstr>Streamline</vt:lpstr>
      <vt:lpstr>2. Paired Permutation Test</vt:lpstr>
      <vt:lpstr>2-1. Logistic Coefficient “a”</vt:lpstr>
      <vt:lpstr>2-1. Logistic Coefficient “b”</vt:lpstr>
      <vt:lpstr>2-1. Logistic Coefficient “c”</vt:lpstr>
      <vt:lpstr>2-2. Gompertz Coefficient “a”</vt:lpstr>
      <vt:lpstr>2-2. Gompertz Coefficient “b”</vt:lpstr>
      <vt:lpstr>2-2. Gompertz Coefficient “c”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전세계 신규 확진자 예측 및 정책의 영향 분석</dc:title>
  <cp:lastModifiedBy>Ko Yeonghyeon</cp:lastModifiedBy>
  <cp:revision>125</cp:revision>
  <dcterms:modified xsi:type="dcterms:W3CDTF">2020-11-15T18:41:02Z</dcterms:modified>
</cp:coreProperties>
</file>